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7200900" cy="10333038"/>
  <p:notesSz cx="6735763" cy="986948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FF00"/>
    <a:srgbClr val="CCFFFF"/>
    <a:srgbClr val="33CC33"/>
    <a:srgbClr val="CCECFF"/>
    <a:srgbClr val="CCCCFF"/>
    <a:srgbClr val="FFE471"/>
    <a:srgbClr val="FFDA3F"/>
    <a:srgbClr val="FFAB2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0" autoAdjust="0"/>
    <p:restoredTop sz="94660"/>
  </p:normalViewPr>
  <p:slideViewPr>
    <p:cSldViewPr>
      <p:cViewPr>
        <p:scale>
          <a:sx n="100" d="100"/>
          <a:sy n="100" d="100"/>
        </p:scale>
        <p:origin x="-468" y="-72"/>
      </p:cViewPr>
      <p:guideLst>
        <p:guide orient="horz" pos="3255"/>
        <p:guide pos="22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396"/>
          </a:xfrm>
          <a:prstGeom prst="rect">
            <a:avLst/>
          </a:prstGeom>
        </p:spPr>
        <p:txBody>
          <a:bodyPr vert="horz" lIns="90663" tIns="45331" rIns="90663" bIns="4533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396"/>
          </a:xfrm>
          <a:prstGeom prst="rect">
            <a:avLst/>
          </a:prstGeom>
        </p:spPr>
        <p:txBody>
          <a:bodyPr vert="horz" lIns="90663" tIns="45331" rIns="90663" bIns="45331" rtlCol="0"/>
          <a:lstStyle>
            <a:lvl1pPr algn="r">
              <a:defRPr sz="1200"/>
            </a:lvl1pPr>
          </a:lstStyle>
          <a:p>
            <a:fld id="{3AC40795-6967-4EF3-A722-FF9414F29A16}" type="datetimeFigureOut">
              <a:rPr kumimoji="1" lang="ja-JP" altLang="en-US" smtClean="0"/>
              <a:t>2014/11/30</a:t>
            </a:fld>
            <a:endParaRPr kumimoji="1" lang="ja-JP" altLang="en-US"/>
          </a:p>
        </p:txBody>
      </p:sp>
      <p:sp>
        <p:nvSpPr>
          <p:cNvPr id="4" name="スライド イメージ プレースホルダー 3"/>
          <p:cNvSpPr>
            <a:spLocks noGrp="1" noRot="1" noChangeAspect="1"/>
          </p:cNvSpPr>
          <p:nvPr>
            <p:ph type="sldImg" idx="2"/>
          </p:nvPr>
        </p:nvSpPr>
        <p:spPr>
          <a:xfrm>
            <a:off x="2079625" y="741363"/>
            <a:ext cx="2576513" cy="3698875"/>
          </a:xfrm>
          <a:prstGeom prst="rect">
            <a:avLst/>
          </a:prstGeom>
          <a:noFill/>
          <a:ln w="12700">
            <a:solidFill>
              <a:prstClr val="black"/>
            </a:solidFill>
          </a:ln>
        </p:spPr>
        <p:txBody>
          <a:bodyPr vert="horz" lIns="90663" tIns="45331" rIns="90663" bIns="45331" rtlCol="0" anchor="ctr"/>
          <a:lstStyle/>
          <a:p>
            <a:endParaRPr lang="ja-JP" altLang="en-US"/>
          </a:p>
        </p:txBody>
      </p:sp>
      <p:sp>
        <p:nvSpPr>
          <p:cNvPr id="5" name="ノート プレースホルダー 4"/>
          <p:cNvSpPr>
            <a:spLocks noGrp="1"/>
          </p:cNvSpPr>
          <p:nvPr>
            <p:ph type="body" sz="quarter" idx="3"/>
          </p:nvPr>
        </p:nvSpPr>
        <p:spPr>
          <a:xfrm>
            <a:off x="673891" y="4688046"/>
            <a:ext cx="5387982" cy="4440561"/>
          </a:xfrm>
          <a:prstGeom prst="rect">
            <a:avLst/>
          </a:prstGeom>
        </p:spPr>
        <p:txBody>
          <a:bodyPr vert="horz" lIns="90663" tIns="45331" rIns="90663" bIns="4533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517"/>
            <a:ext cx="2918621" cy="493395"/>
          </a:xfrm>
          <a:prstGeom prst="rect">
            <a:avLst/>
          </a:prstGeom>
        </p:spPr>
        <p:txBody>
          <a:bodyPr vert="horz" lIns="90663" tIns="45331" rIns="90663" bIns="453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4517"/>
            <a:ext cx="2918621" cy="493395"/>
          </a:xfrm>
          <a:prstGeom prst="rect">
            <a:avLst/>
          </a:prstGeom>
        </p:spPr>
        <p:txBody>
          <a:bodyPr vert="horz" lIns="90663" tIns="45331" rIns="90663" bIns="45331"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41363"/>
            <a:ext cx="2576513" cy="36988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393CC3-1521-481F-B87E-00323AAEDF3A}" type="slidenum">
              <a:rPr kumimoji="1" lang="ja-JP" altLang="en-US" smtClean="0"/>
              <a:t>1</a:t>
            </a:fld>
            <a:endParaRPr kumimoji="1" lang="ja-JP" altLang="en-US"/>
          </a:p>
        </p:txBody>
      </p:sp>
    </p:spTree>
    <p:extLst>
      <p:ext uri="{BB962C8B-B14F-4D97-AF65-F5344CB8AC3E}">
        <p14:creationId xmlns:p14="http://schemas.microsoft.com/office/powerpoint/2010/main" val="287149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2014/11/30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2014/11/30</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132200" y="1513161"/>
            <a:ext cx="6927220" cy="161696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fontAlgn="base">
              <a:lnSpc>
                <a:spcPts val="1200"/>
              </a:lnSpc>
              <a:spcBef>
                <a:spcPct val="0"/>
              </a:spcBef>
              <a:spcAft>
                <a:spcPct val="0"/>
              </a:spcAft>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a:lnSpc>
                <a:spcPts val="1200"/>
              </a:lnSpc>
              <a:spcBef>
                <a:spcPct val="0"/>
              </a:spcBef>
              <a:spcAft>
                <a:spcPct val="0"/>
              </a:spcAft>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4625" fontAlgn="base">
              <a:lnSpc>
                <a:spcPts val="1800"/>
              </a:lnSpc>
              <a:spcBef>
                <a:spcPct val="0"/>
              </a:spcBef>
              <a:spcAft>
                <a:spcPct val="0"/>
              </a:spcAft>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これまで、公的年金</a:t>
            </a:r>
            <a:r>
              <a:rPr lang="en-US" altLang="ja-JP" sz="14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給する方は児童扶養手当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を受給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できません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でしたが、平成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月以降は、年金額</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が児童扶養手当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額より低い方は、その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差額分の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児童扶養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手当を受給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できるようになります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4625" fontAlgn="base">
              <a:lnSpc>
                <a:spcPts val="1800"/>
              </a:lnSpc>
              <a:spcBef>
                <a:spcPct val="0"/>
              </a:spcBef>
              <a:spcAft>
                <a:spcPct val="0"/>
              </a:spcAft>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嘉手納町役場へ</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申請が必要です。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a:lnSpc>
                <a:spcPts val="900"/>
              </a:lnSpc>
              <a:spcBef>
                <a:spcPct val="0"/>
              </a:spcBef>
              <a:spcAft>
                <a:spcPct val="0"/>
              </a:spcAft>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indent="174625" fontAlgn="base">
              <a:spcBef>
                <a:spcPct val="0"/>
              </a:spcBef>
              <a:spcAft>
                <a:spcPct val="0"/>
              </a:spcAft>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遺族</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年金、障害年金、老齢年金、労災年金、遺族補償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など</a:t>
            </a:r>
          </a:p>
        </p:txBody>
      </p:sp>
      <p:sp>
        <p:nvSpPr>
          <p:cNvPr id="1028" name="Rectangle 4"/>
          <p:cNvSpPr>
            <a:spLocks noChangeArrowheads="1"/>
          </p:cNvSpPr>
          <p:nvPr/>
        </p:nvSpPr>
        <p:spPr bwMode="auto">
          <a:xfrm>
            <a:off x="493305" y="4839094"/>
            <a:ext cx="6275497" cy="1282579"/>
          </a:xfrm>
          <a:prstGeom prst="rect">
            <a:avLst/>
          </a:prstGeom>
          <a:noFill/>
          <a:ln w="3810">
            <a:solidFill>
              <a:schemeClr val="tx1"/>
            </a:solidFill>
            <a:prstDash val="sysDash"/>
            <a:miter lim="800000"/>
            <a:headEnd/>
            <a:tailEnd/>
          </a:ln>
          <a:effectLst/>
        </p:spPr>
        <p:txBody>
          <a:bodyPr vert="horz" wrap="square" lIns="72000" tIns="72000" rIns="72000" bIns="36000" numCol="1" anchor="t" anchorCtr="0" compatLnSpc="1">
            <a:prstTxWarp prst="textNoShape">
              <a:avLst/>
            </a:prstTxWarp>
            <a:spAutoFit/>
          </a:bodyPr>
          <a:lstStyle/>
          <a:p>
            <a:pPr fontAlgn="base">
              <a:spcBef>
                <a:spcPct val="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＜参考：児童扶養手当の月額＞ （平成</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月～）</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a:lnSpc>
                <a:spcPts val="600"/>
              </a:lnSpc>
              <a:spcBef>
                <a:spcPct val="0"/>
              </a:spcBef>
              <a:spcAft>
                <a:spcPct val="0"/>
              </a:spcAft>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4625" fontAlgn="base">
              <a:lnSpc>
                <a:spcPts val="1400"/>
              </a:lnSpc>
              <a:spcBef>
                <a:spcPct val="0"/>
              </a:spcBef>
              <a:spcAft>
                <a:spcPct val="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子ども</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人の場合</a:t>
            </a:r>
          </a:p>
          <a:p>
            <a:pPr indent="174625"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全部支給：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41,020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174625"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一部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支給：</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41,010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9,680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所得に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応じて決定されます）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174625"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・子ども</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人以上の加算額</a:t>
            </a:r>
          </a:p>
          <a:p>
            <a:pPr indent="174625" eaLnBrk="0" fontAlgn="base" hangingPunct="0">
              <a:lnSpc>
                <a:spcPts val="1400"/>
              </a:lnSpc>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人目以降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人につき：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AutoShape 2"/>
          <p:cNvSpPr>
            <a:spLocks noChangeArrowheads="1"/>
          </p:cNvSpPr>
          <p:nvPr/>
        </p:nvSpPr>
        <p:spPr bwMode="auto">
          <a:xfrm>
            <a:off x="201759" y="3547174"/>
            <a:ext cx="4627813" cy="360000"/>
          </a:xfrm>
          <a:prstGeom prst="roundRect">
            <a:avLst>
              <a:gd name="adj" fmla="val 16667"/>
            </a:avLst>
          </a:prstGeom>
          <a:solidFill>
            <a:srgbClr val="33CC33"/>
          </a:solidFill>
          <a:ln w="25400">
            <a:noFill/>
            <a:round/>
            <a:headEnd/>
            <a:tailEnd/>
          </a:ln>
        </p:spPr>
        <p:txBody>
          <a:bodyPr vert="horz" wrap="square" lIns="72000" tIns="72000" rIns="72000" bIns="36000" numCol="1" anchor="ctr" anchorCtr="0" compatLnSpc="1">
            <a:prstTxWarp prst="textNoShape">
              <a:avLst/>
            </a:prstTxWarp>
          </a:bodyPr>
          <a:lstStyle/>
          <a:p>
            <a:pPr fontAlgn="base">
              <a:spcBef>
                <a:spcPct val="0"/>
              </a:spcBef>
              <a:spcAft>
                <a:spcPct val="0"/>
              </a:spcAft>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今回の改正により新たに手当を</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受け取れる場合</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493305" y="9605066"/>
            <a:ext cx="6275497" cy="530005"/>
          </a:xfrm>
          <a:prstGeom prst="rect">
            <a:avLst/>
          </a:prstGeom>
          <a:noFill/>
          <a:ln w="9525"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9090" tIns="54546" rIns="109090" bIns="54546"/>
          <a:lstStyle/>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嘉手納町役場　子ども家庭課　児童福祉係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９５６－１１１１（内線１２２）</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AutoShape 2"/>
          <p:cNvSpPr>
            <a:spLocks noChangeArrowheads="1"/>
          </p:cNvSpPr>
          <p:nvPr/>
        </p:nvSpPr>
        <p:spPr bwMode="auto">
          <a:xfrm>
            <a:off x="72058" y="433041"/>
            <a:ext cx="7036500" cy="1080000"/>
          </a:xfrm>
          <a:prstGeom prst="roundRect">
            <a:avLst>
              <a:gd name="adj" fmla="val 9126"/>
            </a:avLst>
          </a:prstGeom>
          <a:solidFill>
            <a:srgbClr val="CCFFFF"/>
          </a:solidFill>
          <a:ln w="25400">
            <a:noFill/>
            <a:round/>
            <a:headEnd/>
            <a:tailEnd/>
          </a:ln>
        </p:spPr>
        <p:txBody>
          <a:bodyPr vert="horz" wrap="square" lIns="36000" tIns="72000" rIns="36000" bIns="0" numCol="1" anchor="ctr" anchorCtr="0" compatLnSpc="1">
            <a:prstTxWarp prst="textNoShape">
              <a:avLst/>
            </a:prstTxWarp>
          </a:bodyPr>
          <a:lstStyle/>
          <a:p>
            <a:pPr indent="87313" fontAlgn="base">
              <a:spcBef>
                <a:spcPct val="0"/>
              </a:spcBef>
              <a:spcAft>
                <a:spcPct val="0"/>
              </a:spcAft>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月１日から</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pP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「児童</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扶養手当法」の</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一部改正により、児童扶養手当の受給対象者が拡大しました。</a:t>
            </a:r>
            <a:endParaRPr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Rectangle 5"/>
          <p:cNvSpPr>
            <a:spLocks noChangeArrowheads="1"/>
          </p:cNvSpPr>
          <p:nvPr/>
        </p:nvSpPr>
        <p:spPr bwMode="auto">
          <a:xfrm>
            <a:off x="464663" y="7038727"/>
            <a:ext cx="6304139" cy="1193775"/>
          </a:xfrm>
          <a:prstGeom prst="rect">
            <a:avLst/>
          </a:prstGeom>
          <a:noFill/>
          <a:ln w="9525">
            <a:noFill/>
            <a:miter lim="800000"/>
            <a:headEnd/>
            <a:tailEnd/>
          </a:ln>
          <a:effectLst/>
        </p:spPr>
        <p:txBody>
          <a:bodyPr vert="horz" wrap="square" lIns="100191" tIns="50095" rIns="100191" bIns="50095" numCol="1" anchor="ctr" anchorCtr="0" compatLnSpc="1">
            <a:prstTxWarp prst="textNoShape">
              <a:avLst/>
            </a:prstTxWarp>
            <a:spAutoFit/>
          </a:bodyPr>
          <a:lstStyle/>
          <a:p>
            <a:pPr marL="434975" indent="-1270">
              <a:lnSpc>
                <a:spcPts val="1800"/>
              </a:lnSpc>
            </a:pP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児童</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扶養手当を</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受給するためには、</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嘉手納町役場への</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申請が必要です</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34975" indent="-1270">
              <a:lnSpc>
                <a:spcPts val="1800"/>
              </a:lnSpc>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町では、今回</a:t>
            </a:r>
            <a:r>
              <a:rPr lang="ja-JP" altLang="ja-JP" sz="1100" kern="100" dirty="0" smtClean="0">
                <a:latin typeface="Century"/>
                <a:ea typeface="メイリオ"/>
                <a:cs typeface="Times New Roman"/>
              </a:rPr>
              <a:t>の</a:t>
            </a:r>
            <a:r>
              <a:rPr lang="ja-JP" altLang="ja-JP" sz="1100" kern="100" dirty="0">
                <a:latin typeface="Century"/>
                <a:ea typeface="メイリオ"/>
                <a:cs typeface="Times New Roman"/>
              </a:rPr>
              <a:t>改正</a:t>
            </a:r>
            <a:r>
              <a:rPr lang="ja-JP" altLang="ja-JP" sz="1100" kern="100" dirty="0" smtClean="0">
                <a:latin typeface="Century"/>
                <a:ea typeface="メイリオ"/>
                <a:cs typeface="Times New Roman"/>
              </a:rPr>
              <a:t>で新た</a:t>
            </a:r>
            <a:r>
              <a:rPr lang="ja-JP" altLang="ja-JP" sz="1100" kern="100" dirty="0">
                <a:latin typeface="Century"/>
                <a:ea typeface="メイリオ"/>
                <a:cs typeface="Times New Roman"/>
              </a:rPr>
              <a:t>に差額分の手当の支給対象になる方を把握していませんので、それぞれのご家庭に手続のご案内をすることができません</a:t>
            </a:r>
            <a:r>
              <a:rPr lang="ja-JP" altLang="ja-JP" sz="1100" kern="100" dirty="0" smtClean="0">
                <a:latin typeface="Century"/>
                <a:ea typeface="メイリオ"/>
                <a:cs typeface="Times New Roman"/>
              </a:rPr>
              <a:t>。</a:t>
            </a:r>
            <a:r>
              <a:rPr lang="ja-JP" altLang="en-US" sz="1100" kern="100" dirty="0" smtClean="0">
                <a:latin typeface="Century"/>
                <a:ea typeface="メイリオ"/>
                <a:cs typeface="Times New Roman"/>
              </a:rPr>
              <a:t>下記お問い合わせ先までご確認いただき</a:t>
            </a:r>
            <a:r>
              <a:rPr lang="ja-JP" altLang="ja-JP" sz="1100" dirty="0" smtClean="0">
                <a:ea typeface="メイリオ"/>
              </a:rPr>
              <a:t>、</a:t>
            </a:r>
            <a:r>
              <a:rPr lang="ja-JP" altLang="ja-JP" sz="1100" dirty="0">
                <a:ea typeface="メイリオ"/>
              </a:rPr>
              <a:t>忘れずに手続きを行ってください。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AutoShape 2"/>
          <p:cNvSpPr>
            <a:spLocks noChangeArrowheads="1"/>
          </p:cNvSpPr>
          <p:nvPr/>
        </p:nvSpPr>
        <p:spPr bwMode="auto">
          <a:xfrm>
            <a:off x="201759" y="6534671"/>
            <a:ext cx="3547693" cy="360000"/>
          </a:xfrm>
          <a:prstGeom prst="roundRect">
            <a:avLst>
              <a:gd name="adj" fmla="val 16667"/>
            </a:avLst>
          </a:prstGeom>
          <a:solidFill>
            <a:srgbClr val="33CC33"/>
          </a:solidFill>
          <a:ln w="25400">
            <a:noFill/>
            <a:round/>
            <a:headEnd/>
            <a:tailEnd/>
          </a:ln>
        </p:spPr>
        <p:txBody>
          <a:bodyPr vert="horz" wrap="square" lIns="72000" tIns="72000" rIns="72000" bIns="36000" numCol="1" anchor="ctr" anchorCtr="0" compatLnSpc="1">
            <a:prstTxWarp prst="textNoShape">
              <a:avLst/>
            </a:prstTxWarp>
          </a:bodyPr>
          <a:lstStyle/>
          <a:p>
            <a:pPr fontAlgn="base">
              <a:spcBef>
                <a:spcPct val="0"/>
              </a:spcBef>
              <a:spcAft>
                <a:spcPct val="0"/>
              </a:spcAft>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新たに手当を受給するための手続き</a:t>
            </a:r>
          </a:p>
        </p:txBody>
      </p:sp>
      <p:sp>
        <p:nvSpPr>
          <p:cNvPr id="26" name="Rectangle 5"/>
          <p:cNvSpPr>
            <a:spLocks noChangeArrowheads="1"/>
          </p:cNvSpPr>
          <p:nvPr/>
        </p:nvSpPr>
        <p:spPr bwMode="auto">
          <a:xfrm>
            <a:off x="368976" y="8550895"/>
            <a:ext cx="6462626" cy="921906"/>
          </a:xfrm>
          <a:prstGeom prst="rect">
            <a:avLst/>
          </a:prstGeom>
          <a:noFill/>
          <a:ln w="9525">
            <a:noFill/>
            <a:miter lim="800000"/>
            <a:headEnd/>
            <a:tailEnd/>
          </a:ln>
          <a:effectLst/>
        </p:spPr>
        <p:txBody>
          <a:bodyPr vert="horz" wrap="square" lIns="100191" tIns="50095" rIns="100191" bIns="50095" numCol="1" anchor="ctr" anchorCtr="0" compatLnSpc="1">
            <a:prstTxWarp prst="textNoShape">
              <a:avLst/>
            </a:prstTxWarp>
            <a:spAutoFit/>
          </a:bodyPr>
          <a:lstStyle/>
          <a:p>
            <a:pPr marL="174625" lvl="0" indent="-174625" eaLnBrk="0" fontAlgn="base" hangingPunct="0">
              <a:lnSpc>
                <a:spcPts val="1600"/>
              </a:lnSpc>
              <a:spcBef>
                <a:spcPct val="0"/>
              </a:spcBef>
              <a:spcAft>
                <a:spcPct val="0"/>
              </a:spcAft>
            </a:pP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◆手当</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は申請の翌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分から支給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開始</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となります。ただし</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これまで公的年金を受給していたことにより児童扶養手当を受給できなかった方のうち、</a:t>
            </a:r>
            <a:r>
              <a:rPr lang="ja-JP" altLang="en-US"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に支給要件</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満たしている方</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が、平成</a:t>
            </a:r>
            <a:r>
              <a:rPr lang="en-US"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まで</a:t>
            </a:r>
            <a:r>
              <a:rPr lang="ja-JP"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に申請した</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場合は、平成</a:t>
            </a:r>
            <a:r>
              <a:rPr lang="en-US"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ja-JP" sz="11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月分の手当</a:t>
            </a:r>
            <a:r>
              <a:rPr lang="ja-JP" altLang="ja-JP"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受給</a:t>
            </a:r>
            <a:r>
              <a:rPr lang="ja-JP" altLang="ja-JP"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eaLnBrk="0" fontAlgn="base" hangingPunct="0">
              <a:lnSpc>
                <a:spcPts val="1600"/>
              </a:lnSpc>
              <a:spcBef>
                <a:spcPct val="0"/>
              </a:spcBef>
              <a:spcAft>
                <a:spcPct val="0"/>
              </a:spcAft>
            </a:pP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月分の手当は、平成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月に支払われます。</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AutoShape 2"/>
          <p:cNvSpPr>
            <a:spLocks noChangeArrowheads="1"/>
          </p:cNvSpPr>
          <p:nvPr/>
        </p:nvSpPr>
        <p:spPr bwMode="auto">
          <a:xfrm>
            <a:off x="201759" y="8118887"/>
            <a:ext cx="1243437" cy="360000"/>
          </a:xfrm>
          <a:prstGeom prst="roundRect">
            <a:avLst>
              <a:gd name="adj" fmla="val 16667"/>
            </a:avLst>
          </a:prstGeom>
          <a:solidFill>
            <a:srgbClr val="33CC33"/>
          </a:solidFill>
          <a:ln w="25400">
            <a:noFill/>
            <a:round/>
            <a:headEnd/>
            <a:tailEnd/>
          </a:ln>
        </p:spPr>
        <p:txBody>
          <a:bodyPr vert="horz" wrap="square" lIns="72000" tIns="72000" rIns="72000" bIns="36000" numCol="1" anchor="ctr" anchorCtr="0" compatLnSpc="1">
            <a:prstTxWarp prst="textNoShape">
              <a:avLst/>
            </a:prstTxWarp>
          </a:bodyPr>
          <a:lstStyle/>
          <a:p>
            <a:pPr fontAlgn="base">
              <a:spcBef>
                <a:spcPct val="0"/>
              </a:spcBef>
              <a:spcAft>
                <a:spcPct val="0"/>
              </a:spcAft>
            </a:pPr>
            <a:r>
              <a:rPr lang="ja-JP"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開始日</a:t>
            </a:r>
          </a:p>
        </p:txBody>
      </p:sp>
      <p:sp>
        <p:nvSpPr>
          <p:cNvPr id="31" name="テキスト ボックス 13"/>
          <p:cNvSpPr txBox="1">
            <a:spLocks noChangeArrowheads="1"/>
          </p:cNvSpPr>
          <p:nvPr/>
        </p:nvSpPr>
        <p:spPr bwMode="auto">
          <a:xfrm>
            <a:off x="685991" y="6193681"/>
            <a:ext cx="6358011" cy="270446"/>
          </a:xfrm>
          <a:prstGeom prst="rect">
            <a:avLst/>
          </a:prstGeom>
          <a:noFill/>
          <a:ln w="9525">
            <a:noFill/>
            <a:miter lim="800000"/>
            <a:headEnd/>
            <a:tailEnd/>
          </a:ln>
        </p:spPr>
        <p:txBody>
          <a:bodyPr wrap="square" lIns="100191" tIns="50095" rIns="100191" bIns="50095">
            <a:spAutoFit/>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受給している年金額が手当額よりも低いかどうかは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、嘉手納町役場までご相</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談ください。</a:t>
            </a:r>
          </a:p>
        </p:txBody>
      </p:sp>
      <p:sp>
        <p:nvSpPr>
          <p:cNvPr id="23" name="Rectangle 5"/>
          <p:cNvSpPr>
            <a:spLocks noChangeArrowheads="1"/>
          </p:cNvSpPr>
          <p:nvPr/>
        </p:nvSpPr>
        <p:spPr bwMode="auto">
          <a:xfrm>
            <a:off x="368976" y="3919520"/>
            <a:ext cx="6831924" cy="9090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lvl="0" fontAlgn="base">
              <a:lnSpc>
                <a:spcPts val="1600"/>
              </a:lnSpc>
              <a:spcBef>
                <a:spcPct val="0"/>
              </a:spcBef>
              <a:spcAft>
                <a:spcPct val="0"/>
              </a:spcAft>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お子さんを養育している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祖父母</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、低額の老齢年金を受給している場合</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lnSpc>
                <a:spcPts val="1600"/>
              </a:lnSpc>
              <a:spcBef>
                <a:spcPct val="0"/>
              </a:spcBef>
              <a:spcAft>
                <a:spcPct val="0"/>
              </a:spcAft>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父子家庭で、お子さんが低額の遺族厚生年金のみを受給している場合</a:t>
            </a:r>
            <a:endParaRPr lang="en-US" altLang="ja-JP" sz="12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6284913" lvl="0" indent="-6284913" fontAlgn="base">
              <a:lnSpc>
                <a:spcPts val="1600"/>
              </a:lnSpc>
              <a:spcBef>
                <a:spcPct val="0"/>
              </a:spcBef>
              <a:spcAft>
                <a:spcPct val="0"/>
              </a:spcAft>
            </a:pPr>
            <a:r>
              <a:rPr lang="ja-JP" altLang="en-US" sz="12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母子家庭で、離婚後に父が死亡し、お子さんが低額の遺族厚生年金のみを</a:t>
            </a:r>
            <a:r>
              <a:rPr lang="ja-JP" altLang="en-US" sz="12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受給している場合      　</a:t>
            </a:r>
            <a:r>
              <a:rPr lang="ja-JP" altLang="en-US"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　</a:t>
            </a:r>
            <a:endParaRPr lang="en-US" altLang="ja-JP" sz="10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540605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E0F558-D430-4C2E-ABC2-736BBDE3EE47}">
  <ds:schemaRefs>
    <ds:schemaRef ds:uri="http://www.w3.org/XML/1998/namespace"/>
    <ds:schemaRef ds:uri="http://purl.org/dc/dcmitype/"/>
    <ds:schemaRef ds:uri="http://purl.org/dc/terms/"/>
    <ds:schemaRef ds:uri="96644011-fdb5-4a67-a809-8d06bf36c1e2"/>
    <ds:schemaRef ds:uri="http://schemas.microsoft.com/office/2006/documentManagement/types"/>
    <ds:schemaRef ds:uri="http://schemas.openxmlformats.org/package/2006/metadata/core-properties"/>
    <ds:schemaRef ds:uri="8B97BE19-CDDD-400E-817A-CFDD13F7EC12"/>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AAAA870-562D-470A-97F4-8107A8040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1288</TotalTime>
  <Words>423</Words>
  <Application>Microsoft Office PowerPoint</Application>
  <PresentationFormat>ユーザー設定</PresentationFormat>
  <Paragraphs>29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我那覇 泉</cp:lastModifiedBy>
  <cp:revision>142</cp:revision>
  <cp:lastPrinted>2014-11-30T02:53:20Z</cp:lastPrinted>
  <dcterms:created xsi:type="dcterms:W3CDTF">2012-02-07T08:49:16Z</dcterms:created>
  <dcterms:modified xsi:type="dcterms:W3CDTF">2014-11-30T07:34:01Z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